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91" r:id="rId4"/>
    <p:sldId id="286" r:id="rId5"/>
    <p:sldId id="288" r:id="rId6"/>
    <p:sldId id="28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 autoAdjust="0"/>
    <p:restoredTop sz="94710" autoAdjust="0"/>
  </p:normalViewPr>
  <p:slideViewPr>
    <p:cSldViewPr>
      <p:cViewPr>
        <p:scale>
          <a:sx n="95" d="100"/>
          <a:sy n="95" d="100"/>
        </p:scale>
        <p:origin x="-111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7C35DB-4C37-4AC4-A46F-8453AE222DCC}" type="datetimeFigureOut">
              <a:rPr lang="pt-BR" smtClean="0"/>
              <a:pPr/>
              <a:t>12/04/2013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F30E96-EEEC-4B90-9055-B8C97F28D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0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42844" y="5715016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Calibri" pitchFamily="34" charset="0"/>
                <a:cs typeface="Calibri" pitchFamily="34" charset="0"/>
              </a:rPr>
              <a:t>Qualificação de Gestores Esportivos Municipais</a:t>
            </a:r>
          </a:p>
          <a:p>
            <a:pPr algn="just"/>
            <a:r>
              <a:rPr lang="pt-BR" sz="1600" dirty="0" smtClean="0">
                <a:latin typeface="Calibri" pitchFamily="34" charset="0"/>
                <a:cs typeface="Calibri" pitchFamily="34" charset="0"/>
              </a:rPr>
              <a:t>Superintendência de Políticas Esportivas</a:t>
            </a:r>
          </a:p>
          <a:p>
            <a:pPr algn="just"/>
            <a:r>
              <a:rPr lang="pt-BR" sz="1600" dirty="0" smtClean="0">
                <a:latin typeface="Calibri" pitchFamily="34" charset="0"/>
                <a:cs typeface="Calibri" pitchFamily="34" charset="0"/>
              </a:rPr>
              <a:t>Diretoria de Pesquisa, Controle e Qualificação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PEQUENO GUIA DO NOVO GESTOR MUNICIPAL DE ESPORTES</a:t>
            </a:r>
            <a:endParaRPr lang="pt-B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4294967295"/>
          </p:nvPr>
        </p:nvSpPr>
        <p:spPr>
          <a:xfrm>
            <a:off x="3643306" y="1428736"/>
            <a:ext cx="5286412" cy="5000660"/>
          </a:xfrm>
        </p:spPr>
        <p:txBody>
          <a:bodyPr>
            <a:normAutofit fontScale="32500" lnSpcReduction="20000"/>
          </a:bodyPr>
          <a:lstStyle/>
          <a:p>
            <a:pPr marL="0" algn="just">
              <a:spcBef>
                <a:spcPts val="0"/>
              </a:spcBef>
              <a:buFont typeface="Wingdings" pitchFamily="2" charset="2"/>
              <a:buChar char="q"/>
            </a:pPr>
            <a:endParaRPr lang="pt-BR" sz="3300" dirty="0" smtClean="0">
              <a:latin typeface="+mj-lt"/>
              <a:cs typeface="Cordia New" pitchFamily="34" charset="-34"/>
            </a:endParaRPr>
          </a:p>
          <a:p>
            <a:pPr algn="just"/>
            <a:r>
              <a:rPr lang="pt-BR" sz="7400" u="sng" dirty="0" smtClean="0">
                <a:latin typeface="Cordia New" pitchFamily="34" charset="-34"/>
                <a:cs typeface="Cordia New" pitchFamily="34" charset="-34"/>
              </a:rPr>
              <a:t>Aumentar ou manter um nível alto de habitantes praticando pelo menos 30 minutos de atividade física orientada 3 vezes por semana</a:t>
            </a: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.</a:t>
            </a:r>
          </a:p>
          <a:p>
            <a:pPr algn="just">
              <a:buNone/>
            </a:pPr>
            <a:endParaRPr lang="pt-BR" sz="7400" dirty="0" smtClean="0">
              <a:latin typeface="Cordia New" pitchFamily="34" charset="-34"/>
              <a:cs typeface="Cordia New" pitchFamily="34" charset="-34"/>
            </a:endParaRPr>
          </a:p>
          <a:p>
            <a:pPr algn="just"/>
            <a:r>
              <a:rPr lang="pt-BR" sz="7400" u="sng" dirty="0" smtClean="0">
                <a:latin typeface="Cordia New" pitchFamily="34" charset="-34"/>
                <a:cs typeface="Cordia New" pitchFamily="34" charset="-34"/>
              </a:rPr>
              <a:t>Propiciar condições para que os atletas locais desenvolvam seu potencial, participem de competições locais e regionais, e  dependendo do porte do Município, estaduais, nacionais e internacionais</a:t>
            </a: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.</a:t>
            </a:r>
          </a:p>
          <a:p>
            <a:pPr algn="just">
              <a:buNone/>
            </a:pPr>
            <a:endParaRPr lang="pt-BR" sz="7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Através da medida do alcance desses objetivos é possível avaliar a gestão de qualquer de qualquer órgão responsável pela política pública de esportes, independentemente da esfera.</a:t>
            </a:r>
          </a:p>
          <a:p>
            <a:pPr marL="0" algn="just">
              <a:spcBef>
                <a:spcPts val="0"/>
              </a:spcBef>
            </a:pPr>
            <a:endParaRPr lang="pt-BR" sz="1900" dirty="0" smtClean="0">
              <a:cs typeface="Calibri" pitchFamily="34" charset="0"/>
            </a:endParaRPr>
          </a:p>
          <a:p>
            <a:endParaRPr lang="pt-BR" sz="1900" dirty="0" smtClean="0">
              <a:cs typeface="Times New Roman" pitchFamily="18" charset="0"/>
            </a:endParaRPr>
          </a:p>
          <a:p>
            <a:endParaRPr lang="pt-BR" u="sng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14282" y="14285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FFFF"/>
                </a:solidFill>
                <a:latin typeface="+mj-lt"/>
                <a:cs typeface="Cordia New" pitchFamily="34" charset="-34"/>
              </a:rPr>
              <a:t>dicas: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28596" y="142852"/>
            <a:ext cx="80724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dirty="0" smtClean="0">
              <a:cs typeface="Cordia New" pitchFamily="34" charset="-34"/>
            </a:endParaRPr>
          </a:p>
          <a:p>
            <a:pPr algn="just"/>
            <a:r>
              <a:rPr lang="pt-BR" sz="3200" b="1" dirty="0" smtClean="0">
                <a:latin typeface="Cordia New" pitchFamily="34" charset="-34"/>
                <a:cs typeface="Cordia New" pitchFamily="34" charset="-34"/>
              </a:rPr>
              <a:t>Entenda os OBJETIVOS da Política Municipal de Esportes</a:t>
            </a:r>
            <a:r>
              <a:rPr lang="pt-BR" sz="3200" dirty="0" smtClean="0">
                <a:latin typeface="Cordia New" pitchFamily="34" charset="-34"/>
                <a:cs typeface="Cordia New" pitchFamily="34" charset="-34"/>
              </a:rPr>
              <a:t>, podemos delimitar dois</a:t>
            </a:r>
            <a:r>
              <a:rPr lang="pt-BR" sz="2400" dirty="0" smtClean="0">
                <a:latin typeface="Cordia New" pitchFamily="34" charset="-34"/>
                <a:cs typeface="Cordia New" pitchFamily="34" charset="-34"/>
              </a:rPr>
              <a:t>:</a:t>
            </a:r>
          </a:p>
          <a:p>
            <a:endParaRPr lang="pt-BR" dirty="0"/>
          </a:p>
        </p:txBody>
      </p:sp>
      <p:pic>
        <p:nvPicPr>
          <p:cNvPr id="17" name="Imagem 16" descr="ID-10073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14488"/>
            <a:ext cx="3215876" cy="35242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8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142984"/>
            <a:ext cx="5429288" cy="4525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É importante ressaltar que a prática esportiva não deve se restringir à poucas manifestações. É preciso que as oportunidades de atividades esportivas alcancem todos os públicos. A política pública de esporte é geralmente classificada em três principais dimensões: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2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200" b="1" dirty="0" smtClean="0">
                <a:latin typeface="Cordia New" pitchFamily="34" charset="-34"/>
                <a:cs typeface="Cordia New" pitchFamily="34" charset="-34"/>
              </a:rPr>
              <a:t>a)</a:t>
            </a:r>
            <a:r>
              <a:rPr lang="pt-BR" sz="2200" b="1" u="sng" dirty="0" smtClean="0">
                <a:latin typeface="Cordia New" pitchFamily="34" charset="-34"/>
                <a:cs typeface="Cordia New" pitchFamily="34" charset="-34"/>
              </a:rPr>
              <a:t>Esporte educacional</a:t>
            </a:r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: destinado ao público estudantil. Seu principal objetivo é iniciar e desenvolver o gosto pela prática de esporte e da atividade física.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200" b="1" dirty="0" smtClean="0">
                <a:latin typeface="Cordia New" pitchFamily="34" charset="-34"/>
                <a:cs typeface="Cordia New" pitchFamily="34" charset="-34"/>
              </a:rPr>
              <a:t>b)</a:t>
            </a:r>
            <a:r>
              <a:rPr lang="pt-BR" sz="2200" b="1" u="sng" dirty="0" smtClean="0">
                <a:latin typeface="Cordia New" pitchFamily="34" charset="-34"/>
                <a:cs typeface="Cordia New" pitchFamily="34" charset="-34"/>
              </a:rPr>
              <a:t>Esporte de participação ou de lazer</a:t>
            </a:r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:  Seu objetivo é o lazer ou a manutenção da saúde.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200" b="1" dirty="0" smtClean="0">
                <a:latin typeface="Cordia New" pitchFamily="34" charset="-34"/>
                <a:cs typeface="Cordia New" pitchFamily="34" charset="-34"/>
              </a:rPr>
              <a:t>c)</a:t>
            </a:r>
            <a:r>
              <a:rPr lang="pt-BR" sz="2200" b="1" u="sng" dirty="0" smtClean="0">
                <a:latin typeface="Cordia New" pitchFamily="34" charset="-34"/>
                <a:cs typeface="Cordia New" pitchFamily="34" charset="-34"/>
              </a:rPr>
              <a:t>Esporte de rendimento</a:t>
            </a:r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:  Seu principal objetivo é o alcance de resultados em competições</a:t>
            </a:r>
            <a:endParaRPr lang="pt-BR" sz="2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28572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latin typeface="Cordia New" pitchFamily="34" charset="-34"/>
                <a:cs typeface="Cordia New" pitchFamily="34" charset="-34"/>
              </a:rPr>
              <a:t>Busque diversificar a oferta de Atividades Esportivas</a:t>
            </a:r>
            <a:r>
              <a:rPr lang="pt-BR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sz="3200" dirty="0"/>
          </a:p>
        </p:txBody>
      </p:sp>
      <p:pic>
        <p:nvPicPr>
          <p:cNvPr id="6" name="Imagem 5" descr="Geração Espo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428736"/>
            <a:ext cx="2417004" cy="1812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m 7" descr="ID-100902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5072074"/>
            <a:ext cx="2428732" cy="1609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m 6" descr="ID-1001328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429000"/>
            <a:ext cx="2262190" cy="150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407196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b="0" dirty="0" smtClean="0">
                <a:latin typeface="Cordia New" pitchFamily="34" charset="-34"/>
                <a:cs typeface="Cordia New" pitchFamily="34" charset="-34"/>
              </a:rPr>
              <a:t>É  preciso ter claro que há diversos grupos na população que devem ser atendidos, com características diferentes. Destacamos as crianças e jovens, os adultos, os idosos, os portadores de deficiência e os atletas regulares.</a:t>
            </a:r>
          </a:p>
          <a:p>
            <a:pPr marL="0" algn="just">
              <a:buNone/>
            </a:pPr>
            <a:r>
              <a:rPr lang="pt-BR" sz="2000" b="0" dirty="0" smtClean="0">
                <a:latin typeface="Cordia New" pitchFamily="34" charset="-34"/>
                <a:cs typeface="Cordia New" pitchFamily="34" charset="-34"/>
              </a:rPr>
              <a:t>Esses grupos podem exigir ações e eventos com características específicas.</a:t>
            </a:r>
          </a:p>
          <a:p>
            <a:pPr marL="0">
              <a:buNone/>
            </a:pPr>
            <a:r>
              <a:rPr lang="pt-BR" sz="2000" dirty="0" smtClean="0">
                <a:latin typeface="Cordia New" pitchFamily="34" charset="-34"/>
                <a:cs typeface="Cordia New" pitchFamily="34" charset="-34"/>
              </a:rPr>
              <a:t>Como nem todos tem as mesmas habilidades e preferências, a política pública municipal deve promover, dentro do possível, diversas modalidades esportivas, de forma a atender as preferências da população local.</a:t>
            </a:r>
          </a:p>
          <a:p>
            <a:pPr algn="just">
              <a:spcBef>
                <a:spcPts val="0"/>
              </a:spcBef>
            </a:pPr>
            <a:endParaRPr lang="pt-BR" u="sng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pic>
        <p:nvPicPr>
          <p:cNvPr id="6" name="Imagem 5" descr="modalida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266862"/>
            <a:ext cx="4044324" cy="295392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 flipH="1" flipV="1">
            <a:off x="474315" y="655060"/>
            <a:ext cx="8169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28572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Cordia New" pitchFamily="34" charset="-34"/>
                <a:cs typeface="Cordia New" pitchFamily="34" charset="-34"/>
              </a:rPr>
              <a:t>Tenha claros os diferentes grupos na população</a:t>
            </a:r>
            <a:r>
              <a:rPr lang="pt-BR" dirty="0" smtClean="0">
                <a:cs typeface="Calibri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8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785794"/>
            <a:ext cx="7520940" cy="357984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1800" dirty="0">
                <a:latin typeface="Calibri" pitchFamily="34" charset="0"/>
                <a:cs typeface="Calibri" pitchFamily="34" charset="0"/>
              </a:rPr>
              <a:t>	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u="sng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1142984"/>
            <a:ext cx="857256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Verifique o Orçamento Municipal (quanto e com o que está previsto);</a:t>
            </a:r>
          </a:p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Eventos e ações esportivas desenvolvidas no município(com apoio da prefeitura ou não); Locais e estruturas para prática esportiva(adequados ou não e Entidades e empresas que promovem atividades e eventos esportivos no município, e, se possível, em municípios vizinhos também.</a:t>
            </a:r>
          </a:p>
          <a:p>
            <a:pPr algn="just"/>
            <a:endParaRPr lang="pt-BR" sz="2200" dirty="0" smtClean="0">
              <a:latin typeface="Cordia New" pitchFamily="34" charset="-34"/>
              <a:cs typeface="Cordia New" pitchFamily="34" charset="-34"/>
            </a:endParaRPr>
          </a:p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Com os dados em mão, a primeira providência é verificar:</a:t>
            </a:r>
          </a:p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1)      Se o número de eventos e atividades esportivas é distribuído no ano e por modalidades, e atinge os diversos públicos. </a:t>
            </a:r>
          </a:p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2)      Veja se o orçamento municipal pode ser remanejado para atender os públicos não atendidos e completar o calendário municipal. Lembre-se que nem todas as atividades precisam ser desenvolvidas pela prefeitura e é possível convidar e apoiar organizadores de eventos para promoverem ações no município. </a:t>
            </a:r>
          </a:p>
          <a:p>
            <a:pPr algn="just"/>
            <a:r>
              <a:rPr lang="pt-BR" sz="2200" dirty="0" smtClean="0">
                <a:latin typeface="Cordia New" pitchFamily="34" charset="-34"/>
                <a:cs typeface="Cordia New" pitchFamily="34" charset="-34"/>
              </a:rPr>
              <a:t>3)      Reserve uma parte do orçamento para as pequenas reformas,  e as mais urgentes e necessárias nos equipamentos esportivos. 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48" y="28572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Cordia New" pitchFamily="34" charset="-34"/>
                <a:cs typeface="Cordia New" pitchFamily="34" charset="-34"/>
              </a:rPr>
              <a:t>Primeiro Ano</a:t>
            </a:r>
            <a:endParaRPr lang="pt-BR" sz="4000" b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8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521497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t-BR" sz="11100" dirty="0" smtClean="0"/>
              <a:t>Próximos Anos</a:t>
            </a:r>
          </a:p>
          <a:p>
            <a:pPr marL="0" algn="just"/>
            <a:endParaRPr lang="pt-BR" sz="6400" b="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7400" b="0" dirty="0" smtClean="0">
                <a:latin typeface="Cordia New" pitchFamily="34" charset="-34"/>
                <a:cs typeface="Cordia New" pitchFamily="34" charset="-34"/>
              </a:rPr>
              <a:t>Nos anos seguintes, o desafio continua em melhorar o calendário esportivo do município, atendendo melhor os diversos públicos e ampliando as modalidades, melhorando a infra-estrutura esportiva e estimulando as instituições esportivas a continuarem atuando no </a:t>
            </a:r>
            <a:r>
              <a:rPr lang="pt-BR" sz="7400" b="0" dirty="0" smtClean="0">
                <a:latin typeface="Cordia New" pitchFamily="34" charset="-34"/>
                <a:cs typeface="Cordia New" pitchFamily="34" charset="-34"/>
              </a:rPr>
              <a:t>município.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55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Leia </a:t>
            </a: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também o </a:t>
            </a:r>
            <a:r>
              <a:rPr lang="pt-BR" sz="7400" b="1" dirty="0" smtClean="0">
                <a:latin typeface="Cordia New" pitchFamily="34" charset="-34"/>
                <a:cs typeface="Cordia New" pitchFamily="34" charset="-34"/>
              </a:rPr>
              <a:t>Manual de Planejamento e Gestão de InfraEstrutura </a:t>
            </a:r>
            <a:r>
              <a:rPr lang="pt-BR" sz="7400" b="1" dirty="0" smtClean="0">
                <a:latin typeface="Cordia New" pitchFamily="34" charset="-34"/>
                <a:cs typeface="Cordia New" pitchFamily="34" charset="-34"/>
              </a:rPr>
              <a:t>Esportiva.</a:t>
            </a:r>
            <a:endParaRPr lang="pt-BR" sz="7400" b="1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7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Esperamos </a:t>
            </a:r>
            <a:r>
              <a:rPr lang="pt-BR" sz="7400" dirty="0" smtClean="0">
                <a:latin typeface="Cordia New" pitchFamily="34" charset="-34"/>
                <a:cs typeface="Cordia New" pitchFamily="34" charset="-34"/>
              </a:rPr>
              <a:t>com essas dicas, auxiliar os gestores esportivos municipais na organização das políticas esportivas locais, fomentando a cada dia o desenvolvimento de novas práticas esportivas e proporcionando mais qualidade de vida à população.</a:t>
            </a:r>
          </a:p>
          <a:p>
            <a:pPr algn="just"/>
            <a:endParaRPr lang="pt-BR" sz="6400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8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ersonalizada 3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FFFF0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289</Words>
  <Application>Microsoft Office PowerPoint</Application>
  <PresentationFormat>Apresentação na tela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PEQUENO GUIA DO NOVO GESTOR MUNICIPAL DE ESPORTES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ICMS SOLIDÁRIO</dc:title>
  <dc:creator>Aline Galantinni Silva (SEEJ)</dc:creator>
  <cp:lastModifiedBy>Breno</cp:lastModifiedBy>
  <cp:revision>103</cp:revision>
  <dcterms:created xsi:type="dcterms:W3CDTF">2012-08-10T12:41:33Z</dcterms:created>
  <dcterms:modified xsi:type="dcterms:W3CDTF">2013-04-12T20:57:37Z</dcterms:modified>
</cp:coreProperties>
</file>